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84" r:id="rId4"/>
    <p:sldId id="259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286" r:id="rId30"/>
    <p:sldId id="311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4" autoAdjust="0"/>
    <p:restoredTop sz="94683" autoAdjust="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3000">
              <a:srgbClr val="0047FF"/>
            </a:gs>
            <a:gs pos="28000">
              <a:schemeClr val="accent5">
                <a:lumMod val="60000"/>
                <a:lumOff val="40000"/>
              </a:schemeClr>
            </a:gs>
            <a:gs pos="42999">
              <a:srgbClr val="0047FF"/>
            </a:gs>
            <a:gs pos="58000">
              <a:schemeClr val="accent5">
                <a:lumMod val="40000"/>
                <a:lumOff val="60000"/>
              </a:schemeClr>
            </a:gs>
            <a:gs pos="72000">
              <a:srgbClr val="0047FF"/>
            </a:gs>
            <a:gs pos="87000">
              <a:schemeClr val="tx2">
                <a:lumMod val="60000"/>
                <a:lumOff val="40000"/>
              </a:schemeClr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9179-38D6-443E-8605-11674520FF18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7.xml"/><Relationship Id="rId3" Type="http://schemas.openxmlformats.org/officeDocument/2006/relationships/slide" Target="slide8.xml"/><Relationship Id="rId21" Type="http://schemas.openxmlformats.org/officeDocument/2006/relationships/slide" Target="slide26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30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24" Type="http://schemas.openxmlformats.org/officeDocument/2006/relationships/slide" Target="slide17.xml"/><Relationship Id="rId5" Type="http://schemas.openxmlformats.org/officeDocument/2006/relationships/slide" Target="slide18.xml"/><Relationship Id="rId15" Type="http://schemas.openxmlformats.org/officeDocument/2006/relationships/slide" Target="slide20.xml"/><Relationship Id="rId23" Type="http://schemas.openxmlformats.org/officeDocument/2006/relationships/slide" Target="slide12.xml"/><Relationship Id="rId10" Type="http://schemas.openxmlformats.org/officeDocument/2006/relationships/slide" Target="slide19.xml"/><Relationship Id="rId19" Type="http://schemas.openxmlformats.org/officeDocument/2006/relationships/slide" Target="slide29.xml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slide" Target="slide15.xml"/><Relationship Id="rId22" Type="http://schemas.openxmlformats.org/officeDocument/2006/relationships/slide" Target="slide7.xml"/><Relationship Id="rId27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ps.k12.pa.us/143110127104733313/lib/143110127104733313/Distance%20Learning/Pictures/Jeopar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648200"/>
            <a:ext cx="7696200" cy="1752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Welcome!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Today’s Topic is: Derivatives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2: 600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following: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i="1"/>
                              <m:t>   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csc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=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i="1"/>
                              <m:t>   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=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tan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i="1"/>
                              <m:t>   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cot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=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i="1"/>
                            <m:t>    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csc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</a:rPr>
                            <m:t>=−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csc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cot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</a:rPr>
                            <m:t>=−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i="1"/>
                            <m:t>   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sec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sec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tan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tan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i="1"/>
                            <m:t>   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cot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</a:rPr>
                            <m:t>=−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csc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mr>
                    </m:m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2: 800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derivative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 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=4</m:t>
                    </m:r>
                    <m:r>
                      <a:rPr lang="en-US" i="1">
                        <a:latin typeface="Cambria Math"/>
                      </a:rPr>
                      <m:t>𝜋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csc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 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=−4</m:t>
                    </m:r>
                    <m:r>
                      <a:rPr lang="en-US" i="1">
                        <a:latin typeface="Cambria Math"/>
                      </a:rPr>
                      <m:t>𝜋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csc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cot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2: 1000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derivative of the following in the simplest form.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 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sec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sec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3: 200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derivative of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−5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3: 400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derivative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−5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>
                                <a:latin typeface="Cambria Math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12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−5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−5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3: 600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derivative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tan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=8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tan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sec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3: 800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derivative of </a:t>
                </a: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sin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sec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−2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sec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tan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3: 1000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</a:t>
                </a:r>
                <a:r>
                  <a:rPr lang="en-US" dirty="0"/>
                  <a:t>the derivative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csc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csc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cot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csc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12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4: 200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derivative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+2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/>
                          </a:rPr>
                          <m:t>37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=37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+2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/>
                          </a:rPr>
                          <m:t>36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4: 400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derivative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/>
                          </a:rPr>
                          <m:t>4+3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4+3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Derivatives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67617"/>
              </p:ext>
            </p:extLst>
          </p:nvPr>
        </p:nvGraphicFramePr>
        <p:xfrm>
          <a:off x="457200" y="838200"/>
          <a:ext cx="8229600" cy="5017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895795">
                <a:tc>
                  <a:txBody>
                    <a:bodyPr/>
                    <a:lstStyle/>
                    <a:p>
                      <a:r>
                        <a:rPr lang="en-US" dirty="0" smtClean="0"/>
                        <a:t>Limit</a:t>
                      </a:r>
                      <a:r>
                        <a:rPr lang="en-US" baseline="0" dirty="0" smtClean="0"/>
                        <a:t> Definition &amp; Equation of the Tangent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Basic</a:t>
                      </a:r>
                      <a:r>
                        <a:rPr lang="en-US" baseline="0" dirty="0" smtClean="0"/>
                        <a:t> Derv. (including trig)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Product and Quotient</a:t>
                      </a:r>
                      <a:r>
                        <a:rPr lang="en-US" baseline="0" dirty="0" smtClean="0"/>
                        <a:t> Rule (including trig)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Chain</a:t>
                      </a:r>
                      <a:r>
                        <a:rPr lang="en-US" baseline="0" dirty="0" smtClean="0"/>
                        <a:t> Rule (including trig)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Complex</a:t>
                      </a:r>
                      <a:r>
                        <a:rPr lang="en-US" baseline="0" dirty="0" smtClean="0"/>
                        <a:t> Derv. (including higher order)</a:t>
                      </a:r>
                      <a:endParaRPr lang="en-US" dirty="0" smtClean="0"/>
                    </a:p>
                  </a:txBody>
                  <a:tcPr/>
                </a:tc>
              </a:tr>
              <a:tr h="723999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73627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9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0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1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73627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2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3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4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5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6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</a:tr>
              <a:tr h="73627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7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8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9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0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1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</a:tr>
              <a:tr h="895795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2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3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4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5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6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56388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7" action="ppaction://hlinksldjump"/>
                        </a:rPr>
                        <a:t>Bonus Question: 5000 pts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4: 600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derivative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5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=5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4: 800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derivative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 smtClean="0"/>
                  <a:t>y’=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>
                                <a:latin typeface="Cambria Math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4: 1000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c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os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5: 200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Find the second derivative of </a:t>
                </a: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>
                              <a:latin typeface="Cambria Math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e>
                      </m:rad>
                      <m:r>
                        <a:rPr lang="en-US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/>
                        </a:rPr>
                        <m:t>+5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−4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+5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  <m:r>
                            <a:rPr lang="en-US">
                              <a:latin typeface="Cambria Math"/>
                            </a:rPr>
                            <m:t>′(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)=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28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−5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+5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  <m:r>
                            <a:rPr lang="en-US">
                              <a:latin typeface="Cambria Math"/>
                            </a:rPr>
                            <m:t>′′(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)=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16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−28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−6</m:t>
                              </m:r>
                            </m:sup>
                          </m:sSup>
                        </m:e>
                      </m:mr>
                    </m:m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5: 400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Find the derivative of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𝑦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tan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+4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>
                            <a:latin typeface="Cambria Math"/>
                          </a:rPr>
                          <m:t>′=(6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)−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sec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(5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+4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)(15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+4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5: 600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derivative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−4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  or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’ =-4sin</a:t>
                </a:r>
                <a:r>
                  <a:rPr lang="en-US" baseline="30000" dirty="0" smtClean="0"/>
                  <a:t>-3 </a:t>
                </a:r>
                <a:r>
                  <a:rPr lang="en-US" dirty="0" smtClean="0"/>
                  <a:t>x </a:t>
                </a:r>
                <a:r>
                  <a:rPr lang="en-US" dirty="0" err="1" smtClean="0"/>
                  <a:t>cos</a:t>
                </a:r>
                <a:r>
                  <a:rPr lang="en-US" dirty="0" smtClean="0"/>
                  <a:t> 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5: 800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derivative of </a:t>
                </a: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11</m:t>
                          </m:r>
                        </m:num>
                        <m:den>
                          <m:rad>
                            <m:ra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>
                                  <a:latin typeface="Cambria Math"/>
                                </a:rPr>
                                <m:t>6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i="1"/>
                            <m:t>  </m:t>
                          </m:r>
                          <m:rad>
                            <m:ra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>
                        <a:latin typeface="Cambria Math"/>
                      </a:rPr>
                      <m:t>′(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−55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−11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 lang="en-US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10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−7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5: 1000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/>
                  <a:t>Find the slope of the tangent line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+6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/>
                          </a:rPr>
                        </m:ctrlPr>
                      </m:mPr>
                      <m:mr>
                        <m:e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′(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)=−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(5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)(20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/>
                                </a:rPr>
                                <m:t>+12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mr>
                      <m:m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>
                              <a:latin typeface="Cambria Math"/>
                            </a:rPr>
                            <m:t>=178.811</m:t>
                          </m:r>
                        </m:e>
                      </m:mr>
                    </m:m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181600" y="685800"/>
            <a:ext cx="3505200" cy="11430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6858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Bonus Question: 5000 pts.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Find the second derivative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7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dirty="0" smtClean="0"/>
                  <a:t>. Simplify the first derivative before finding the second derivative. </a:t>
                </a:r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</a:p>
              <a:p>
                <a:r>
                  <a:rPr lang="en-US" dirty="0" smtClean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′′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−42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>
                                <a:latin typeface="Cambria Math"/>
                              </a:rPr>
                              <m:t>+56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−21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+56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>
                                <a:latin typeface="Cambria Math"/>
                              </a:rPr>
                              <m:t>+6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14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7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>
                                    <a:latin typeface="Cambria Math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/>
                <a:stretch>
                  <a:fillRect l="-1630" t="-283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Left Arrow 14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Daily Double</a:t>
            </a:r>
            <a:endParaRPr lang="en-US" sz="9600" dirty="0"/>
          </a:p>
        </p:txBody>
      </p:sp>
      <p:sp>
        <p:nvSpPr>
          <p:cNvPr id="9" name="Rectangle 8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/>
              <a:t>The Winner Of The Last Round</a:t>
            </a:r>
          </a:p>
          <a:p>
            <a:pPr algn="ctr"/>
            <a:r>
              <a:rPr lang="en-US" sz="1500" dirty="0" smtClean="0"/>
              <a:t>Write Down How Much Money</a:t>
            </a:r>
          </a:p>
          <a:p>
            <a:pPr algn="ctr"/>
            <a:r>
              <a:rPr lang="en-US" sz="1500" dirty="0" smtClean="0"/>
              <a:t>You Are Willing To Risk</a:t>
            </a:r>
          </a:p>
          <a:p>
            <a:pPr algn="ctr"/>
            <a:r>
              <a:rPr lang="en-US" sz="1500" dirty="0" smtClean="0"/>
              <a:t>If You get the Question write you win that money</a:t>
            </a:r>
          </a:p>
          <a:p>
            <a:pPr algn="ctr"/>
            <a:r>
              <a:rPr lang="en-US" sz="1500" dirty="0" smtClean="0"/>
              <a:t>If you get it wrong you Loss the money!</a:t>
            </a:r>
          </a:p>
          <a:p>
            <a:pPr algn="ctr"/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Limit </a:t>
            </a:r>
            <a:r>
              <a:rPr lang="en-US" sz="2200" dirty="0" err="1" smtClean="0">
                <a:solidFill>
                  <a:srgbClr val="FFFF00"/>
                </a:solidFill>
              </a:rPr>
              <a:t>Defn</a:t>
            </a:r>
            <a:r>
              <a:rPr lang="en-US" sz="2200" dirty="0" smtClean="0">
                <a:solidFill>
                  <a:srgbClr val="FFFF00"/>
                </a:solidFill>
              </a:rPr>
              <a:t> &amp; y=</a:t>
            </a:r>
            <a:r>
              <a:rPr lang="en-US" sz="2200" dirty="0" err="1" smtClean="0">
                <a:solidFill>
                  <a:srgbClr val="FFFF00"/>
                </a:solidFill>
              </a:rPr>
              <a:t>mx+b</a:t>
            </a:r>
            <a:r>
              <a:rPr lang="en-US" dirty="0" smtClean="0">
                <a:solidFill>
                  <a:srgbClr val="FFFF00"/>
                </a:solidFill>
              </a:rPr>
              <a:t>: 200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 </a:t>
                </a:r>
                <a:r>
                  <a:rPr lang="en-US" dirty="0" smtClean="0"/>
                  <a:t>Determine </a:t>
                </a:r>
                <a:r>
                  <a:rPr lang="en-US" dirty="0"/>
                  <a:t>the correct function to find the derivative using the limit definition. </a:t>
                </a:r>
              </a:p>
              <a:p>
                <a:pPr marL="0" indent="0">
                  <a:buNone/>
                </a:pPr>
                <a:r>
                  <a:rPr lang="en-US" dirty="0"/>
                  <a:t>1. </a:t>
                </a:r>
                <a:r>
                  <a:rPr lang="en-US" i="1" dirty="0" smtClean="0"/>
                  <a:t>h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)=4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+5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−7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a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+5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−7−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+5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>
                                <a:latin typeface="Cambria Math"/>
                              </a:rPr>
                              <m:t>−7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b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)=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>
                            <a:latin typeface="Cambria Math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b="0" i="0" smtClean="0">
                            <a:latin typeface="Cambria Math"/>
                          </a:rPr>
                          <m:t>+</m:t>
                        </m:r>
                        <m:r>
                          <a:rPr lang="en-US">
                            <a:latin typeface="Cambria Math"/>
                          </a:rPr>
                          <m:t>5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−7−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+5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>
                                <a:latin typeface="Cambria Math"/>
                              </a:rPr>
                              <m:t>−7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)=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>
                            <a:latin typeface="Cambria Math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+5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−7+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+5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>
                                <a:latin typeface="Cambria Math"/>
                              </a:rPr>
                              <m:t>−7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)=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>
                            <a:latin typeface="Cambria Math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b="0" i="0" smtClean="0">
                            <a:latin typeface="Cambria Math"/>
                          </a:rPr>
                          <m:t>+</m:t>
                        </m:r>
                        <m:r>
                          <a:rPr lang="en-US">
                            <a:latin typeface="Cambria Math"/>
                          </a:rPr>
                          <m:t>5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−7−4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+5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−7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Answer: </a:t>
                </a:r>
              </a:p>
              <a:p>
                <a:r>
                  <a:rPr lang="en-US" dirty="0" smtClean="0"/>
                  <a:t>B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26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Daily Double</a:t>
            </a:r>
            <a:endParaRPr lang="en-US" sz="9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486400"/>
            <a:ext cx="9144000" cy="1371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Winner Of The Last Round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Write Down How Much Money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You Are Willing To Risk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You get the Question write you win that money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you get it wrong you Loss the money!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1: 400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correct set-up of the derivative using the limit definition for: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)=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>
                            <a:latin typeface="Cambria Math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  <m:r>
                              <a:rPr lang="en-US">
                                <a:latin typeface="Cambria Math"/>
                              </a:rPr>
                              <m:t>−2</m:t>
                            </m:r>
                          </m:den>
                        </m:f>
                        <m:r>
                          <a:rPr lang="en-US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>
                                <a:latin typeface="Cambria Math"/>
                              </a:rPr>
                              <m:t>−2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1: 600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slope of the tangent line for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)=4−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i="1"/>
                      <m:t> </m:t>
                    </m:r>
                    <m:r>
                      <a:rPr lang="en-US" i="1">
                        <a:latin typeface="Cambria Math"/>
                      </a:rPr>
                      <m:t>𝑎𝑡</m:t>
                    </m:r>
                    <m:r>
                      <m:rPr>
                        <m:nor/>
                      </m:rPr>
                      <a:rPr lang="en-US" i="1"/>
                      <m:t> 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 smtClean="0"/>
                  <a:t>2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1: 800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/>
                  <a:t>Write the equation of the tangent </a:t>
                </a:r>
                <a:r>
                  <a:rPr lang="en-US" dirty="0" smtClean="0"/>
                  <a:t>line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)=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−3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−2</m:t>
                    </m:r>
                    <m:r>
                      <m:rPr>
                        <m:nor/>
                      </m:rPr>
                      <a:rPr lang="en-US" b="0" i="1" smtClean="0"/>
                      <m:t>  </m:t>
                    </m:r>
                    <m:r>
                      <a:rPr lang="en-US" i="1">
                        <a:latin typeface="Cambria Math"/>
                      </a:rPr>
                      <m:t>𝑎𝑡</m:t>
                    </m:r>
                    <m:r>
                      <m:rPr>
                        <m:nor/>
                      </m:rPr>
                      <a:rPr lang="en-US" b="0" i="1" smtClean="0"/>
                      <m:t>  </m:t>
                    </m:r>
                    <m:r>
                      <m:rPr>
                        <m:nor/>
                      </m:rPr>
                      <a:rPr lang="en-US" i="1"/>
                      <m:t>x</m:t>
                    </m:r>
                    <m:r>
                      <m:rPr>
                        <m:nor/>
                      </m:rPr>
                      <a:rPr lang="en-US" i="1"/>
                      <m:t> = 1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 smtClean="0"/>
                  <a:t>y = -2x – 2.5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1: 1000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/>
                  <a:t>Find the equation of the tangent line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 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>
                                <a:latin typeface="Cambria Math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 smtClean="0"/>
                  <a:t>y = -4.917x + 13.831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2: 200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derivative of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>
                        <a:latin typeface="Cambria Math"/>
                      </a:rPr>
                      <m:t>=5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−6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009579"/>
              </p:ext>
            </p:extLst>
          </p:nvPr>
        </p:nvGraphicFramePr>
        <p:xfrm>
          <a:off x="838200" y="4114800"/>
          <a:ext cx="3704359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1752480" imgH="419040" progId="Equation.DSMT4">
                  <p:embed/>
                </p:oleObj>
              </mc:Choice>
              <mc:Fallback>
                <p:oleObj name="Equation" r:id="rId6" imgW="1752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4114800"/>
                        <a:ext cx="3704359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2: 400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Determine the derivative of </a:t>
                </a: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</m:t>
                      </m:r>
                      <m:r>
                        <a:rPr lang="en-US" i="1" smtClean="0">
                          <a:latin typeface="Cambria Math"/>
                        </a:rPr>
                        <m:t>𝑦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/>
                        </a:rPr>
                        <m:t>+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g>
                        <m:e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en-US">
                          <a:latin typeface="Cambria Math"/>
                        </a:rPr>
                        <m:t>−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>
                              <a:latin typeface="Cambria Math"/>
                            </a:rPr>
                            <m:t>8</m:t>
                          </m:r>
                        </m:deg>
                        <m:e>
                          <m:r>
                            <a:rPr lang="en-US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9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Answer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63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−10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5</m:t>
                        </m:r>
                      </m:den>
                    </m:f>
                    <m:rad>
                      <m:radPr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>
                            <a:latin typeface="Cambria Math"/>
                          </a:rPr>
                          <m:t>5</m:t>
                        </m:r>
                      </m:deg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en-US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8</m:t>
                        </m:r>
                      </m:den>
                    </m:f>
                    <m:rad>
                      <m:radPr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>
                            <a:latin typeface="Cambria Math"/>
                          </a:rPr>
                          <m:t>8</m:t>
                        </m:r>
                      </m:deg>
                      <m:e>
                        <m:r>
                          <a:rPr lang="en-US">
                            <a:latin typeface="Cambria Math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8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P03000494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5D60DC-E93B-4C50-8229-0717C8FF76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TP030004943</Template>
  <TotalTime>135</TotalTime>
  <Words>1533</Words>
  <Application>Microsoft Office PowerPoint</Application>
  <PresentationFormat>On-screen Show (4:3)</PresentationFormat>
  <Paragraphs>215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TP030004943</vt:lpstr>
      <vt:lpstr>Equation</vt:lpstr>
      <vt:lpstr>PowerPoint Presentation</vt:lpstr>
      <vt:lpstr>Derivatives</vt:lpstr>
      <vt:lpstr>Limit Defn &amp; y=mx+b: 200</vt:lpstr>
      <vt:lpstr>Topic 1: 400</vt:lpstr>
      <vt:lpstr>Topic 1: 600</vt:lpstr>
      <vt:lpstr>Topic 1: 800</vt:lpstr>
      <vt:lpstr>Topic 1: 1000</vt:lpstr>
      <vt:lpstr>Topic 2: 200</vt:lpstr>
      <vt:lpstr>Topic 2: 400</vt:lpstr>
      <vt:lpstr>Topic 2: 600</vt:lpstr>
      <vt:lpstr>Topic 2: 800</vt:lpstr>
      <vt:lpstr>Topic 2: 1000</vt:lpstr>
      <vt:lpstr>Topic 3: 200</vt:lpstr>
      <vt:lpstr>Topic 3: 400</vt:lpstr>
      <vt:lpstr>Topic 3: 600</vt:lpstr>
      <vt:lpstr>Topic 3: 800</vt:lpstr>
      <vt:lpstr>Topic 3: 1000</vt:lpstr>
      <vt:lpstr>Topic 4: 200</vt:lpstr>
      <vt:lpstr>Topic 4: 400</vt:lpstr>
      <vt:lpstr>Topic 4: 600</vt:lpstr>
      <vt:lpstr>Topic 4: 800</vt:lpstr>
      <vt:lpstr>Topic 4: 1000</vt:lpstr>
      <vt:lpstr>Topic 5: 200</vt:lpstr>
      <vt:lpstr>Topic 5: 400</vt:lpstr>
      <vt:lpstr>Topic 5: 600</vt:lpstr>
      <vt:lpstr>Topic 5: 800</vt:lpstr>
      <vt:lpstr>Topic 5: 1000</vt:lpstr>
      <vt:lpstr>Bonus Question: 5000 pts.</vt:lpstr>
      <vt:lpstr>Daily Double</vt:lpstr>
      <vt:lpstr>Daily Double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lgemgnani</dc:creator>
  <cp:lastModifiedBy>Jeff Lake</cp:lastModifiedBy>
  <cp:revision>17</cp:revision>
  <dcterms:created xsi:type="dcterms:W3CDTF">2011-10-05T11:35:44Z</dcterms:created>
  <dcterms:modified xsi:type="dcterms:W3CDTF">2011-10-05T15:47:42Z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TC300049439990</vt:lpwstr>
  </property>
</Properties>
</file>